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Názov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a dátum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3600"/>
            </a:lvl1pPr>
          </a:lstStyle>
          <a:p>
            <a:pPr/>
            <a:r>
              <a:t>Autor a dátum</a:t>
            </a:r>
          </a:p>
        </p:txBody>
      </p:sp>
      <p:sp>
        <p:nvSpPr>
          <p:cNvPr id="12" name="Názov prezentáci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Názov prezentácie</a:t>
            </a:r>
          </a:p>
        </p:txBody>
      </p:sp>
      <p:sp>
        <p:nvSpPr>
          <p:cNvPr id="13" name="Text úrovne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5pPr>
          </a:lstStyle>
          <a:p>
            <a:pPr/>
            <a:r>
              <a:t>Podnadpis prezentácie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Číslo snímky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n náz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Názov snímky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Názov snímky</a:t>
            </a:r>
          </a:p>
        </p:txBody>
      </p:sp>
      <p:sp>
        <p:nvSpPr>
          <p:cNvPr id="100" name="Podnadpis snímky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snímky</a:t>
            </a:r>
          </a:p>
        </p:txBody>
      </p:sp>
      <p:sp>
        <p:nvSpPr>
          <p:cNvPr id="101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Názov programu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Názov programu</a:t>
            </a:r>
          </a:p>
        </p:txBody>
      </p:sp>
      <p:sp>
        <p:nvSpPr>
          <p:cNvPr id="109" name="Podnadpis programu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programu</a:t>
            </a:r>
          </a:p>
        </p:txBody>
      </p:sp>
      <p:sp>
        <p:nvSpPr>
          <p:cNvPr id="110" name="Text úrov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Font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Font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Font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Font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FontTx/>
              <a:buNone/>
              <a:defRPr spc="-55" sz="5500"/>
            </a:lvl5pPr>
          </a:lstStyle>
          <a:p>
            <a:pPr/>
            <a:r>
              <a:t>Body programu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yhláseni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 úrov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Vyhlásenie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ôležitý fak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Informácia k faktu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Informácia k faktu</a:t>
            </a:r>
          </a:p>
        </p:txBody>
      </p:sp>
      <p:sp>
        <p:nvSpPr>
          <p:cNvPr id="127" name="Text úrovne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b="1" spc="-250" sz="25000"/>
            </a:lvl5pPr>
          </a:lstStyle>
          <a:p>
            <a:pPr/>
            <a:r>
              <a:t>100 %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á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Zdroj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3600"/>
            </a:lvl1pPr>
          </a:lstStyle>
          <a:p>
            <a:pPr/>
            <a:r>
              <a:t>Zdroj</a:t>
            </a:r>
          </a:p>
        </p:txBody>
      </p:sp>
      <p:sp>
        <p:nvSpPr>
          <p:cNvPr id="136" name="Text úrov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Font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Font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Font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Font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Font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„Významný citát“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y – 3 na výš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Čiernobiela fotka s pohľadom zospodu na futuristickú obytnú budovu pod zamračenou oblohou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Čiernobiela fotka vonkajšej časti modernej kancelárskej budovy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Čiernobiela fotka modernej architektúry budovy so štruktúrou podobnou mriežke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a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Čiernobiela fotka s pohľadom zospodu na modernú budovu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ázdn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 a fotka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Čiernobiela fotka svetla a tieňov na bud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Názov prezentáci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Názov prezentácie</a:t>
            </a:r>
          </a:p>
        </p:txBody>
      </p:sp>
      <p:sp>
        <p:nvSpPr>
          <p:cNvPr id="23" name="Autor a dá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3600"/>
            </a:lvl1pPr>
          </a:lstStyle>
          <a:p>
            <a:pPr/>
            <a:r>
              <a:t>Autor a dátum</a:t>
            </a:r>
          </a:p>
        </p:txBody>
      </p:sp>
      <p:sp>
        <p:nvSpPr>
          <p:cNvPr id="24" name="Text úrov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5pPr>
          </a:lstStyle>
          <a:p>
            <a:pPr/>
            <a:r>
              <a:t>Podnadpis prezentácie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 a alternatívna fotk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ázov snímky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Názov snímky</a:t>
            </a:r>
          </a:p>
        </p:txBody>
      </p:sp>
      <p:sp>
        <p:nvSpPr>
          <p:cNvPr id="33" name="Text úrov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5pPr>
          </a:lstStyle>
          <a:p>
            <a:pPr/>
            <a:r>
              <a:t>Podnadpis snímky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Čiernobiela fotka tieňov na betónovej konštrukcii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Číslo snímky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dpis a odráž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Názov snímky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Názov snímky</a:t>
            </a:r>
          </a:p>
        </p:txBody>
      </p:sp>
      <p:sp>
        <p:nvSpPr>
          <p:cNvPr id="43" name="Podnadpis snímky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snímky</a:t>
            </a:r>
          </a:p>
        </p:txBody>
      </p:sp>
      <p:sp>
        <p:nvSpPr>
          <p:cNvPr id="44" name="Text úrov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dráž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úrov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dpis, odrážky a fot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ázov snímky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Názov snímky</a:t>
            </a:r>
          </a:p>
        </p:txBody>
      </p:sp>
      <p:sp>
        <p:nvSpPr>
          <p:cNvPr id="61" name="Podnadpis snímky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snímky</a:t>
            </a:r>
          </a:p>
        </p:txBody>
      </p:sp>
      <p:sp>
        <p:nvSpPr>
          <p:cNvPr id="62" name="Text úrov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Detailná čiernobiela fotka budovy so zložitou architektúrou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dpis, odrážky a malé živé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Názov snímky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Názov snímky</a:t>
            </a:r>
          </a:p>
        </p:txBody>
      </p:sp>
      <p:sp>
        <p:nvSpPr>
          <p:cNvPr id="72" name="Podnadpis snímky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snímky</a:t>
            </a:r>
          </a:p>
        </p:txBody>
      </p:sp>
      <p:sp>
        <p:nvSpPr>
          <p:cNvPr id="73" name="Text úrov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dpis, odrážky a veľké živé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Názov snímky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Názov snímky</a:t>
            </a:r>
          </a:p>
        </p:txBody>
      </p:sp>
      <p:sp>
        <p:nvSpPr>
          <p:cNvPr id="82" name="Podnadpis snímky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5500"/>
            </a:lvl1pPr>
          </a:lstStyle>
          <a:p>
            <a:pPr/>
            <a:r>
              <a:t>Podnadpis snímky</a:t>
            </a:r>
          </a:p>
        </p:txBody>
      </p:sp>
      <p:sp>
        <p:nvSpPr>
          <p:cNvPr id="83" name="Text úrov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kci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Názov sekci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Názov sekcie</a:t>
            </a:r>
          </a:p>
        </p:txBody>
      </p:sp>
      <p:sp>
        <p:nvSpPr>
          <p:cNvPr id="92" name="Číslo snímky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ázov snímky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Názov snímky</a:t>
            </a:r>
          </a:p>
        </p:txBody>
      </p:sp>
      <p:sp>
        <p:nvSpPr>
          <p:cNvPr id="3" name="Text úrov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odrážky na snímke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Číslo snímky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14097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8669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23241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7813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2385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957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1529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6101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067300" marR="0" indent="-1270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 typeface="Times Roman"/>
        <a:buChar char="◦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hyperlink" Target="https://www.elektrolab.eu/blog/ez-v-kupelniach-umyvarnach-a-sprchach" TargetMode="External"/><Relationship Id="rId4" Type="http://schemas.openxmlformats.org/officeDocument/2006/relationships/hyperlink" Target="https://servisprofi.sk/elektroinstalacne-zony-instalacia-v-kupelni-a-prudove-chranice/" TargetMode="External"/><Relationship Id="rId5" Type="http://schemas.openxmlformats.org/officeDocument/2006/relationships/hyperlink" Target="https://elektrika.cz/data/clanky/kupelne-instalacia-elektrickych-zariadeni-a-spotrebicov-v-jednotlivych-zonach" TargetMode="External"/><Relationship Id="rId6" Type="http://schemas.openxmlformats.org/officeDocument/2006/relationships/hyperlink" Target="https://blesker.6f.sk/index.php?stranka=2prudovychranic" TargetMode="External"/><Relationship Id="rId7" Type="http://schemas.openxmlformats.org/officeDocument/2006/relationships/hyperlink" Target="https://sk.wikipedia.org/wiki/Pr%C3%BAdov%C3%BD_chr%C3%A1ni%C4%8D" TargetMode="External"/><Relationship Id="rId8" Type="http://schemas.openxmlformats.org/officeDocument/2006/relationships/hyperlink" Target="https://akourobit.sk/ako-funguje-prudovy-chranic-princip-normy-vyuzitie/" TargetMode="External"/><Relationship Id="rId9" Type="http://schemas.openxmlformats.org/officeDocument/2006/relationships/hyperlink" Target="https://diskuse.elektrika.cz/index.php/topic,38585.0.html/view" TargetMode="External"/><Relationship Id="rId10" Type="http://schemas.openxmlformats.org/officeDocument/2006/relationships/hyperlink" Target="https://sk.wikipedia.org/wiki/Nap%C3%A4%C5%A5ov%C3%BD_chr%C3%A1ni%C4%8D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slide" Target="slide3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6.xml"/><Relationship Id="rId7" Type="http://schemas.openxmlformats.org/officeDocument/2006/relationships/slide" Target="slide7.xml"/><Relationship Id="rId8" Type="http://schemas.openxmlformats.org/officeDocument/2006/relationships/slide" Target="slide8.xml"/><Relationship Id="rId9" Type="http://schemas.openxmlformats.org/officeDocument/2006/relationships/slide" Target="slide9.xml"/><Relationship Id="rId10" Type="http://schemas.openxmlformats.org/officeDocument/2006/relationships/slide" Target="slide10.xml"/><Relationship Id="rId11" Type="http://schemas.openxmlformats.org/officeDocument/2006/relationships/slide" Target="slide11.xml"/><Relationship Id="rId12" Type="http://schemas.openxmlformats.org/officeDocument/2006/relationships/slide" Target="slide12.xml"/><Relationship Id="rId13" Type="http://schemas.openxmlformats.org/officeDocument/2006/relationships/slide" Target="slide13.xml"/><Relationship Id="rId14" Type="http://schemas.openxmlformats.org/officeDocument/2006/relationships/slide" Target="slide14.xml"/><Relationship Id="rId15" Type="http://schemas.openxmlformats.org/officeDocument/2006/relationships/slide" Target="slide15.xml"/><Relationship Id="rId16" Type="http://schemas.openxmlformats.org/officeDocument/2006/relationships/slide" Target="slide16.xml"/><Relationship Id="rId17" Type="http://schemas.openxmlformats.org/officeDocument/2006/relationships/slide" Target="slide1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Zachariáš Juriš 4.AI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Zachariáš Juriš 4.AI</a:t>
            </a:r>
          </a:p>
        </p:txBody>
      </p:sp>
      <p:sp>
        <p:nvSpPr>
          <p:cNvPr id="172" name="Cvičenia z elektrotechnickej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Cvičenia z elektrotechnickej</a:t>
            </a:r>
          </a:p>
          <a:p>
            <a:pPr/>
            <a:r>
              <a:t>spôsobilosti – Cvičenie                                                                                    </a:t>
            </a:r>
          </a:p>
        </p:txBody>
      </p:sp>
      <p:sp>
        <p:nvSpPr>
          <p:cNvPr id="173" name="1. polrok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2438338">
              <a:lnSpc>
                <a:spcPct val="80000"/>
              </a:lnSpc>
              <a:defRPr spc="-170" sz="8500"/>
            </a:lvl1pPr>
          </a:lstStyle>
          <a:p>
            <a:pPr/>
            <a:r>
              <a:t>1. polrok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Elektrická inštalácia v umývacom priestore I."/>
          <p:cNvSpPr txBox="1"/>
          <p:nvPr>
            <p:ph type="title"/>
          </p:nvPr>
        </p:nvSpPr>
        <p:spPr>
          <a:xfrm>
            <a:off x="1206500" y="952500"/>
            <a:ext cx="9779000" cy="1444829"/>
          </a:xfrm>
          <a:prstGeom prst="rect">
            <a:avLst/>
          </a:prstGeom>
        </p:spPr>
        <p:txBody>
          <a:bodyPr/>
          <a:lstStyle>
            <a:lvl1pPr defTabSz="999718">
              <a:defRPr spc="-95" sz="4756"/>
            </a:lvl1pPr>
          </a:lstStyle>
          <a:p>
            <a:pPr/>
            <a:r>
              <a:t>Elektrická inštalácia v umývacom priestore I.</a:t>
            </a:r>
          </a:p>
        </p:txBody>
      </p:sp>
      <p:sp>
        <p:nvSpPr>
          <p:cNvPr id="204" name="Umývací priestor…"/>
          <p:cNvSpPr txBox="1"/>
          <p:nvPr>
            <p:ph type="body" sz="half" idx="1"/>
          </p:nvPr>
        </p:nvSpPr>
        <p:spPr>
          <a:xfrm>
            <a:off x="1206500" y="2442962"/>
            <a:ext cx="9779000" cy="10061554"/>
          </a:xfrm>
          <a:prstGeom prst="rect">
            <a:avLst/>
          </a:prstGeom>
        </p:spPr>
        <p:txBody>
          <a:bodyPr/>
          <a:lstStyle/>
          <a:p>
            <a:pPr marL="0" indent="0" defTabSz="1658070">
              <a:spcBef>
                <a:spcPts val="3000"/>
              </a:spcBef>
              <a:buSzTx/>
              <a:buFontTx/>
              <a:buNone/>
              <a:defRPr b="1" sz="3264"/>
            </a:pPr>
            <a:r>
              <a:t>Umývací priestor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Priestor ohraničený zvislou plochou prechádzajúcou obrysmi umývadla alebo drezu, vrátane priestoru pod a nad nimi.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Nachádza sa v kúpeľniach, kuchyniach alebo iných umývacích priestoroch.</a:t>
            </a:r>
          </a:p>
          <a:p>
            <a:pPr marL="0" indent="0" defTabSz="1658070">
              <a:spcBef>
                <a:spcPts val="3000"/>
              </a:spcBef>
              <a:buSzTx/>
              <a:buFontTx/>
              <a:buNone/>
              <a:defRPr b="1" sz="3264"/>
            </a:pPr>
            <a:r>
              <a:t>Krytie elektrických zariadení: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Zodpovedajú vonkajším vplyvom a zónam priestoru.</a:t>
            </a:r>
          </a:p>
          <a:p>
            <a:pPr marL="0" indent="0" defTabSz="1658070">
              <a:spcBef>
                <a:spcPts val="3000"/>
              </a:spcBef>
              <a:buSzTx/>
              <a:buFontTx/>
              <a:buNone/>
              <a:defRPr b="1" sz="3264"/>
            </a:pPr>
            <a:r>
              <a:t>Zásuvky a spínače: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Mimo umývacieho priestoru.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Ak sú vo výške ≥ 1,2 m nad podlahou, môžu byť tesne pri hranici priestoru.</a:t>
            </a:r>
          </a:p>
          <a:p>
            <a:pPr lvl="1" marL="1269491" indent="-863600" defTabSz="1658070">
              <a:spcBef>
                <a:spcPts val="3000"/>
              </a:spcBef>
              <a:defRPr sz="3264"/>
            </a:pPr>
            <a:r>
              <a:t>Ak sú vo výške &lt; 1,2 m, musia byť vzdialené aspoň 20 cm od hranice priestoru.</a:t>
            </a:r>
          </a:p>
        </p:txBody>
      </p:sp>
      <p:pic>
        <p:nvPicPr>
          <p:cNvPr id="205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191999" y="3435773"/>
            <a:ext cx="10922002" cy="68444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Elektrická inštalácia v umývacom priestore II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99718">
              <a:defRPr spc="-95" sz="4756"/>
            </a:lvl1pPr>
          </a:lstStyle>
          <a:p>
            <a:pPr/>
            <a:r>
              <a:t>Elektrická inštalácia v umývacom priestore II.</a:t>
            </a:r>
          </a:p>
        </p:txBody>
      </p:sp>
      <p:sp>
        <p:nvSpPr>
          <p:cNvPr id="208" name="Svietidlá:…"/>
          <p:cNvSpPr txBox="1"/>
          <p:nvPr>
            <p:ph type="body" sz="half" idx="1"/>
          </p:nvPr>
        </p:nvSpPr>
        <p:spPr>
          <a:xfrm>
            <a:off x="1206500" y="2783095"/>
            <a:ext cx="9779000" cy="9019606"/>
          </a:xfrm>
          <a:prstGeom prst="rect">
            <a:avLst/>
          </a:prstGeom>
        </p:spPr>
        <p:txBody>
          <a:bodyPr/>
          <a:lstStyle/>
          <a:p>
            <a:pPr marL="0" indent="0" defTabSz="2145738">
              <a:spcBef>
                <a:spcPts val="3900"/>
              </a:spcBef>
              <a:buSzTx/>
              <a:buFontTx/>
              <a:buNone/>
              <a:defRPr b="1" sz="4224"/>
            </a:pPr>
            <a:r>
              <a:t>Svietidlá:</a:t>
            </a:r>
          </a:p>
          <a:p>
            <a:pPr lvl="1" marL="1642872" indent="-1117600" defTabSz="2145738">
              <a:spcBef>
                <a:spcPts val="3900"/>
              </a:spcBef>
              <a:defRPr sz="4224"/>
            </a:pPr>
            <a:r>
              <a:t>Spodný okraj ≥ 1,8 m nad podlahou.</a:t>
            </a:r>
          </a:p>
          <a:p>
            <a:pPr lvl="1" marL="1642872" indent="-1117600" defTabSz="2145738">
              <a:spcBef>
                <a:spcPts val="3900"/>
              </a:spcBef>
              <a:defRPr sz="4224"/>
            </a:pPr>
            <a:r>
              <a:t>Svetelný zdroj chránený sklom, vonkajšie časti z izolantu, nárazuvzdorný kryt.</a:t>
            </a:r>
          </a:p>
          <a:p>
            <a:pPr lvl="1" marL="1642872" indent="-1117600" defTabSz="2145738">
              <a:spcBef>
                <a:spcPts val="3900"/>
              </a:spcBef>
              <a:defRPr sz="4224"/>
            </a:pPr>
            <a:r>
              <a:t>Minimálne 40 cm nad horným okrajom umývadla/drezu.</a:t>
            </a:r>
          </a:p>
          <a:p>
            <a:pPr marL="0" indent="0" defTabSz="2145738">
              <a:spcBef>
                <a:spcPts val="3900"/>
              </a:spcBef>
              <a:buSzTx/>
              <a:buFontTx/>
              <a:buNone/>
              <a:defRPr b="1" sz="4224"/>
            </a:pPr>
            <a:r>
              <a:t>Špeciálne pravidlá pre školy:</a:t>
            </a:r>
          </a:p>
          <a:p>
            <a:pPr lvl="1" marL="1642872" indent="-1117600" defTabSz="2145738">
              <a:spcBef>
                <a:spcPts val="3900"/>
              </a:spcBef>
              <a:defRPr sz="4224"/>
            </a:pPr>
            <a:r>
              <a:t>Zásuvky nesmú byť bližšie ako 1,5 m od umývacieho priestoru.</a:t>
            </a:r>
          </a:p>
        </p:txBody>
      </p:sp>
      <p:pic>
        <p:nvPicPr>
          <p:cNvPr id="209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3533" t="0" r="3533" b="0"/>
          <a:stretch>
            <a:fillRect/>
          </a:stretch>
        </p:blipFill>
        <p:spPr>
          <a:xfrm>
            <a:off x="12192000" y="1263650"/>
            <a:ext cx="10922000" cy="11188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Zaistenie bezpečnosti, ochrana pred zásahom elektrickým prúd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170402">
              <a:defRPr spc="-111" sz="5568"/>
            </a:lvl1pPr>
          </a:lstStyle>
          <a:p>
            <a:pPr/>
            <a:r>
              <a:t>Zaistenie bezpečnosti, ochrana pred zásahom elektrickým prúdom</a:t>
            </a:r>
          </a:p>
        </p:txBody>
      </p:sp>
      <p:sp>
        <p:nvSpPr>
          <p:cNvPr id="212" name="Ochrana malým napätím SELV a PELV…"/>
          <p:cNvSpPr txBox="1"/>
          <p:nvPr>
            <p:ph type="body" sz="half" idx="1"/>
          </p:nvPr>
        </p:nvSpPr>
        <p:spPr>
          <a:xfrm>
            <a:off x="1206500" y="2611275"/>
            <a:ext cx="9954964" cy="9893241"/>
          </a:xfrm>
          <a:prstGeom prst="rect">
            <a:avLst/>
          </a:prstGeom>
        </p:spPr>
        <p:txBody>
          <a:bodyPr/>
          <a:lstStyle/>
          <a:p>
            <a:pPr marL="0" indent="0" defTabSz="1609303">
              <a:spcBef>
                <a:spcPts val="2900"/>
              </a:spcBef>
              <a:buSzTx/>
              <a:buFontTx/>
              <a:buNone/>
              <a:defRPr b="1" sz="3168"/>
            </a:pPr>
            <a:r>
              <a:t>Ochrana malým napätím SELV a PELV</a:t>
            </a:r>
          </a:p>
          <a:p>
            <a:pPr marL="930402" indent="-838200" defTabSz="1609303">
              <a:spcBef>
                <a:spcPts val="2900"/>
              </a:spcBef>
              <a:defRPr sz="3168"/>
            </a:pPr>
            <a:r>
              <a:t>Krytie elektrických zariadení:</a:t>
            </a:r>
          </a:p>
          <a:p>
            <a:pPr lvl="1" marL="1232154" indent="-838200" defTabSz="1609303">
              <a:spcBef>
                <a:spcPts val="2900"/>
              </a:spcBef>
              <a:defRPr sz="3168"/>
            </a:pPr>
            <a:r>
              <a:t>Ochrana živých častí musí mať krytie minimálne </a:t>
            </a:r>
            <a:r>
              <a:rPr b="1"/>
              <a:t>IPX2</a:t>
            </a:r>
            <a:r>
              <a:t>.</a:t>
            </a:r>
          </a:p>
          <a:p>
            <a:pPr lvl="1" marL="1232154" indent="-838200" defTabSz="1609303">
              <a:spcBef>
                <a:spcPts val="2900"/>
              </a:spcBef>
              <a:defRPr sz="3168"/>
            </a:pPr>
            <a:r>
              <a:t>Alternatívne izolácia schopná odolať skúšobnému napätiu </a:t>
            </a:r>
            <a:r>
              <a:rPr b="1"/>
              <a:t>AC 500 V</a:t>
            </a:r>
            <a:r>
              <a:t> po dobu 1 minúty.</a:t>
            </a:r>
          </a:p>
          <a:p>
            <a:pPr marL="0" indent="0" defTabSz="1609303">
              <a:spcBef>
                <a:spcPts val="2900"/>
              </a:spcBef>
              <a:buSzTx/>
              <a:buFontTx/>
              <a:buNone/>
              <a:defRPr sz="3168"/>
            </a:pPr>
          </a:p>
          <a:p>
            <a:pPr marL="0" indent="0" defTabSz="1609303">
              <a:spcBef>
                <a:spcPts val="2900"/>
              </a:spcBef>
              <a:buSzTx/>
              <a:buFontTx/>
              <a:buNone/>
              <a:defRPr b="1" sz="3168"/>
            </a:pPr>
            <a:r>
              <a:t>Doplnková ochrana prúdovými chráničmi (RCD)</a:t>
            </a:r>
          </a:p>
          <a:p>
            <a:pPr marL="930402" indent="-838200" defTabSz="1609303">
              <a:spcBef>
                <a:spcPts val="2900"/>
              </a:spcBef>
              <a:defRPr sz="3168"/>
            </a:pPr>
            <a:r>
              <a:t>Požiadavky na ochranu:</a:t>
            </a:r>
          </a:p>
          <a:p>
            <a:pPr lvl="1" marL="1232154" indent="-838200" defTabSz="1609303">
              <a:spcBef>
                <a:spcPts val="2900"/>
              </a:spcBef>
              <a:defRPr sz="3168"/>
            </a:pPr>
            <a:r>
              <a:t>Prúdové chrániče (RCD) s menovitým rozdielovým vypínacím prúdom </a:t>
            </a:r>
            <a:r>
              <a:rPr b="1"/>
              <a:t>≤ 30 mA</a:t>
            </a:r>
            <a:r>
              <a:t>.</a:t>
            </a:r>
          </a:p>
          <a:p>
            <a:pPr lvl="1" marL="1232154" indent="-838200" defTabSz="1609303">
              <a:spcBef>
                <a:spcPts val="2900"/>
              </a:spcBef>
              <a:defRPr sz="3168"/>
            </a:pPr>
            <a:r>
              <a:t>Chránia všetky elektrické obvody nachádzajúce sa v miestnostiach s vaňou alebo sprchou.</a:t>
            </a:r>
          </a:p>
        </p:txBody>
      </p:sp>
      <p:sp>
        <p:nvSpPr>
          <p:cNvPr id="213" name="Doplnkové ochranné pospájanie (STN 33 2000)…"/>
          <p:cNvSpPr txBox="1"/>
          <p:nvPr/>
        </p:nvSpPr>
        <p:spPr>
          <a:xfrm>
            <a:off x="12791042" y="2611275"/>
            <a:ext cx="9954964" cy="989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1779987">
              <a:spcBef>
                <a:spcPts val="3200"/>
              </a:spcBef>
              <a:defRPr b="1" sz="3504"/>
            </a:pPr>
            <a:r>
              <a:t>Doplnkové ochranné pospájanie (STN 33 2000)</a:t>
            </a:r>
          </a:p>
          <a:p>
            <a:pPr marL="1029080" indent="-927100" defTabSz="1779987">
              <a:spcBef>
                <a:spcPts val="3200"/>
              </a:spcBef>
              <a:buSzPct val="123000"/>
              <a:buFont typeface="Times Roman"/>
              <a:buChar char="•"/>
              <a:defRPr sz="3504"/>
            </a:pPr>
            <a:r>
              <a:t>Požiadavky na doplnkové pospájanie:</a:t>
            </a:r>
          </a:p>
          <a:p>
            <a:pPr lvl="1" marL="1362837" indent="-927100" defTabSz="1779987">
              <a:spcBef>
                <a:spcPts val="3200"/>
              </a:spcBef>
              <a:buSzPct val="123000"/>
              <a:buFont typeface="Times Roman"/>
              <a:buChar char="◦"/>
              <a:defRPr sz="3504"/>
            </a:pPr>
            <a:r>
              <a:t>Povinné vytvorenie </a:t>
            </a:r>
            <a:r>
              <a:rPr b="1"/>
              <a:t>miestneho doplnkového pospájania</a:t>
            </a:r>
            <a:r>
              <a:t> v miestnostiach s vaňou alebo sprchou.</a:t>
            </a:r>
          </a:p>
          <a:p>
            <a:pPr lvl="1" marL="1362837" indent="-927100" defTabSz="1779987">
              <a:spcBef>
                <a:spcPts val="3200"/>
              </a:spcBef>
              <a:buSzPct val="123000"/>
              <a:buFont typeface="Times Roman"/>
              <a:buChar char="◦"/>
              <a:defRPr sz="3504"/>
            </a:pPr>
            <a:r>
              <a:t>Spojiť všetky:</a:t>
            </a:r>
          </a:p>
          <a:p>
            <a:pPr lvl="2" marL="1696592" indent="-927100" defTabSz="1779987">
              <a:spcBef>
                <a:spcPts val="3200"/>
              </a:spcBef>
              <a:buSzPct val="123000"/>
              <a:buFont typeface="Times Roman"/>
              <a:buChar char="▪"/>
              <a:defRPr sz="3504"/>
            </a:pPr>
            <a:r>
              <a:t>Neživé vodivé časti upevnených zariadení.</a:t>
            </a:r>
          </a:p>
          <a:p>
            <a:pPr lvl="2" marL="1696592" indent="-927100" defTabSz="1779987">
              <a:spcBef>
                <a:spcPts val="3200"/>
              </a:spcBef>
              <a:buSzPct val="123000"/>
              <a:buFont typeface="Times Roman"/>
              <a:buChar char="▪"/>
              <a:defRPr sz="3504"/>
            </a:pPr>
            <a:r>
              <a:t>Prístupné nechránené cudzie vodivé časti (napr. potrubia).</a:t>
            </a:r>
          </a:p>
          <a:p>
            <a:pPr lvl="1" marL="1362837" indent="-927100" defTabSz="1779987">
              <a:spcBef>
                <a:spcPts val="3200"/>
              </a:spcBef>
              <a:buSzPct val="123000"/>
              <a:buFont typeface="Times Roman"/>
              <a:buChar char="◦"/>
              <a:defRPr sz="3504"/>
            </a:pPr>
            <a:r>
              <a:t>Vodič na pospájanie:</a:t>
            </a:r>
          </a:p>
          <a:p>
            <a:pPr lvl="2" marL="1696592" indent="-927100" defTabSz="1779987">
              <a:spcBef>
                <a:spcPts val="3200"/>
              </a:spcBef>
              <a:buSzPct val="123000"/>
              <a:buFont typeface="Times Roman"/>
              <a:buChar char="▪"/>
              <a:defRPr sz="3504"/>
            </a:pPr>
            <a:r>
              <a:t>Minimálny prierez: </a:t>
            </a:r>
            <a:r>
              <a:rPr b="1"/>
              <a:t>4 mm²</a:t>
            </a:r>
            <a:r>
              <a:t>.</a:t>
            </a:r>
          </a:p>
          <a:p>
            <a:pPr lvl="2" marL="1696592" indent="-927100" defTabSz="1779987">
              <a:spcBef>
                <a:spcPts val="3200"/>
              </a:spcBef>
              <a:buSzPct val="123000"/>
              <a:buFont typeface="Times Roman"/>
              <a:buChar char="▪"/>
              <a:defRPr sz="3504"/>
            </a:pPr>
            <a:r>
              <a:t>Farba: </a:t>
            </a:r>
            <a:r>
              <a:rPr b="1"/>
              <a:t>zelenožltá</a:t>
            </a:r>
            <a: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rúdový chráni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28754">
              <a:defRPr spc="-174" sz="8700"/>
            </a:lvl1pPr>
          </a:lstStyle>
          <a:p>
            <a:pPr/>
            <a:r>
              <a:t>Prúdový chránič</a:t>
            </a:r>
          </a:p>
        </p:txBody>
      </p:sp>
      <p:sp>
        <p:nvSpPr>
          <p:cNvPr id="216" name="Charakteristika a princíp činnosti…"/>
          <p:cNvSpPr txBox="1"/>
          <p:nvPr>
            <p:ph type="body" sz="half" idx="1"/>
          </p:nvPr>
        </p:nvSpPr>
        <p:spPr>
          <a:xfrm>
            <a:off x="1206500" y="2796547"/>
            <a:ext cx="9779000" cy="970796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b="1"/>
            </a:pPr>
            <a:r>
              <a:t>Charakteristika a princíp činnosti</a:t>
            </a:r>
          </a:p>
          <a:p>
            <a:pPr/>
            <a:r>
              <a:t>Elektrický prístroj na rýchle odpojenie obvodu a ochranu obvodu pri úniku elektrického prúdu (tzv. poruchový prúd).</a:t>
            </a:r>
          </a:p>
          <a:p>
            <a:pPr/>
            <a:r>
              <a:t>Chráni pred úrazom elektrickým prúdom a požiarom</a:t>
            </a:r>
          </a:p>
        </p:txBody>
      </p:sp>
      <p:pic>
        <p:nvPicPr>
          <p:cNvPr id="217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3462700" y="1263650"/>
            <a:ext cx="8380600" cy="11188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ypy prúdových chráničov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16703">
              <a:defRPr spc="-125" sz="6264"/>
            </a:lvl1pPr>
          </a:lstStyle>
          <a:p>
            <a:pPr/>
            <a:r>
              <a:t>Typy prúdových chráničov</a:t>
            </a:r>
          </a:p>
        </p:txBody>
      </p:sp>
      <p:sp>
        <p:nvSpPr>
          <p:cNvPr id="220" name="Dvojpólový prúdový chránič (1-fázový)…"/>
          <p:cNvSpPr txBox="1"/>
          <p:nvPr>
            <p:ph type="body" sz="half" idx="1"/>
          </p:nvPr>
        </p:nvSpPr>
        <p:spPr>
          <a:xfrm>
            <a:off x="1206500" y="2390811"/>
            <a:ext cx="9779000" cy="10575992"/>
          </a:xfrm>
          <a:prstGeom prst="rect">
            <a:avLst/>
          </a:prstGeom>
        </p:spPr>
        <p:txBody>
          <a:bodyPr/>
          <a:lstStyle/>
          <a:p>
            <a:pPr marL="0" indent="0" defTabSz="1804370">
              <a:spcBef>
                <a:spcPts val="3300"/>
              </a:spcBef>
              <a:buSzTx/>
              <a:buFontTx/>
              <a:buNone/>
              <a:defRPr b="1" sz="3552"/>
            </a:pPr>
            <a:r>
              <a:t>Dvojpólový prúdový chránič (1-fázový)</a:t>
            </a:r>
            <a:endParaRPr b="0"/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Používa sa v jednofázových rozvodoch (230 V).</a:t>
            </a:r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Sleduje prúdy v dvoch vodičoch: </a:t>
            </a:r>
            <a:r>
              <a:rPr b="1"/>
              <a:t>fázovom (L)</a:t>
            </a:r>
            <a:r>
              <a:t> a </a:t>
            </a:r>
            <a:r>
              <a:rPr b="1"/>
              <a:t>neutrálnom (N)</a:t>
            </a:r>
            <a:r>
              <a:t>.</a:t>
            </a:r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Porovnáva vektorový súčet okamžitých hodnôt prúdov v oboch vodičoch.</a:t>
            </a:r>
          </a:p>
          <a:p>
            <a:pPr marL="0" indent="0" defTabSz="1804370">
              <a:spcBef>
                <a:spcPts val="3300"/>
              </a:spcBef>
              <a:buSzTx/>
              <a:buFontTx/>
              <a:buNone/>
              <a:defRPr b="1" sz="3552"/>
            </a:pPr>
            <a:r>
              <a:t>Štvorpólový prúdový chránič (3-fázový)</a:t>
            </a:r>
            <a:endParaRPr b="0"/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Používa sa v trojfázových rozvodoch (400 V).</a:t>
            </a:r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Sleduje prúdy v štyroch vodičoch: </a:t>
            </a:r>
            <a:r>
              <a:rPr b="1"/>
              <a:t>troch fázových (L1, L2, L3)</a:t>
            </a:r>
            <a:r>
              <a:t> a </a:t>
            </a:r>
            <a:r>
              <a:rPr b="1"/>
              <a:t>neutrálnom (N)</a:t>
            </a:r>
            <a:r>
              <a:t>.</a:t>
            </a:r>
          </a:p>
          <a:p>
            <a:pPr lvl="1" marL="1381505" indent="-939800" defTabSz="1804370">
              <a:spcBef>
                <a:spcPts val="3300"/>
              </a:spcBef>
              <a:defRPr sz="3552"/>
            </a:pPr>
            <a:r>
              <a:t>Porovnáva vektorový súčet prúdov vo všetkých štyroch vodičoch.</a:t>
            </a:r>
          </a:p>
        </p:txBody>
      </p:sp>
      <p:pic>
        <p:nvPicPr>
          <p:cNvPr id="221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191" t="0" r="1191" b="0"/>
          <a:stretch>
            <a:fillRect/>
          </a:stretch>
        </p:blipFill>
        <p:spPr>
          <a:xfrm>
            <a:off x="11588112" y="3683000"/>
            <a:ext cx="6198534" cy="6349893"/>
          </a:xfrm>
          <a:prstGeom prst="rect">
            <a:avLst/>
          </a:prstGeom>
        </p:spPr>
      </p:pic>
      <p:pic>
        <p:nvPicPr>
          <p:cNvPr id="222" name="vložený-film.png" descr="vložený-fil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879457" y="3683000"/>
            <a:ext cx="6350001" cy="635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Naľavo 2-pólový (1-fázový) prúdový chránič. Napravo 4-pólový (3-fázový) prúdový chránič."/>
          <p:cNvSpPr txBox="1"/>
          <p:nvPr/>
        </p:nvSpPr>
        <p:spPr>
          <a:xfrm>
            <a:off x="13808467" y="10371981"/>
            <a:ext cx="9655062" cy="1197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/>
            </a:lvl1pPr>
          </a:lstStyle>
          <a:p>
            <a:pPr/>
            <a:r>
              <a:t>Naľavo 2-pólový (1-fázový) prúdový chránič. Napravo 4-pólový (3-fázový) prúdový chránič.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arametre prúdových chráničov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28754">
              <a:defRPr spc="-174" sz="8700"/>
            </a:lvl1pPr>
          </a:lstStyle>
          <a:p>
            <a:pPr/>
            <a:r>
              <a:t>Parametre prúdových chráničov</a:t>
            </a:r>
          </a:p>
        </p:txBody>
      </p:sp>
      <p:sp>
        <p:nvSpPr>
          <p:cNvPr id="226" name="Menovité napätie:…"/>
          <p:cNvSpPr txBox="1"/>
          <p:nvPr>
            <p:ph type="body" sz="half" idx="1"/>
          </p:nvPr>
        </p:nvSpPr>
        <p:spPr>
          <a:xfrm>
            <a:off x="1434997" y="3563010"/>
            <a:ext cx="10454869" cy="8256012"/>
          </a:xfrm>
          <a:prstGeom prst="rect">
            <a:avLst/>
          </a:prstGeom>
        </p:spPr>
        <p:txBody>
          <a:bodyPr/>
          <a:lstStyle/>
          <a:p>
            <a:pPr marL="0" indent="0" defTabSz="1487386">
              <a:spcBef>
                <a:spcPts val="2700"/>
              </a:spcBef>
              <a:buSzTx/>
              <a:buFontTx/>
              <a:buNone/>
              <a:defRPr b="1" sz="2928"/>
            </a:pPr>
            <a:r>
              <a:t>Menovité napätie:</a:t>
            </a:r>
          </a:p>
          <a:p>
            <a:pPr lvl="1" marL="1138809" indent="-774700" defTabSz="1487386">
              <a:spcBef>
                <a:spcPts val="2700"/>
              </a:spcBef>
              <a:defRPr sz="2928"/>
            </a:pPr>
            <a:r>
              <a:t>230 V (2-pólový) alebo 400 V (4-pólový).</a:t>
            </a:r>
          </a:p>
          <a:p>
            <a:pPr marL="0" indent="0" defTabSz="1487386">
              <a:spcBef>
                <a:spcPts val="2700"/>
              </a:spcBef>
              <a:buSzTx/>
              <a:buFontTx/>
              <a:buNone/>
              <a:defRPr b="1" sz="2928"/>
            </a:pPr>
            <a:r>
              <a:t>Menovitý prúd:</a:t>
            </a:r>
          </a:p>
          <a:p>
            <a:pPr lvl="1" marL="1138809" indent="-774700" defTabSz="1487386">
              <a:spcBef>
                <a:spcPts val="2700"/>
              </a:spcBef>
              <a:defRPr sz="2928"/>
            </a:pPr>
            <a:r>
              <a:t>Maximálny trvalý prúd, ktorý môže tiecť cez chránič.</a:t>
            </a:r>
          </a:p>
          <a:p>
            <a:pPr marL="0" indent="0" defTabSz="1487386">
              <a:spcBef>
                <a:spcPts val="2700"/>
              </a:spcBef>
              <a:buSzTx/>
              <a:buFontTx/>
              <a:buNone/>
              <a:defRPr sz="2928"/>
            </a:pPr>
            <a:r>
              <a:rPr b="1"/>
              <a:t>Citlivosť</a:t>
            </a:r>
            <a:r>
              <a:t>:</a:t>
            </a:r>
          </a:p>
          <a:p>
            <a:pPr lvl="1" marL="1138809" indent="-774700" defTabSz="1487386">
              <a:spcBef>
                <a:spcPts val="2700"/>
              </a:spcBef>
              <a:defRPr sz="2928"/>
            </a:pPr>
            <a:r>
              <a:t>Určuje veľkosť prúdovej asymetrie, pri ktorej chránič vypína.</a:t>
            </a:r>
          </a:p>
          <a:p>
            <a:pPr lvl="1" marL="1138809" indent="-774700" defTabSz="1487386">
              <a:spcBef>
                <a:spcPts val="2700"/>
              </a:spcBef>
              <a:defRPr sz="2928"/>
            </a:pPr>
            <a:r>
              <a:t>Triedy citlivosti:</a:t>
            </a:r>
          </a:p>
          <a:p>
            <a:pPr lvl="2" marL="1417701" indent="-774700" defTabSz="1487386">
              <a:spcBef>
                <a:spcPts val="2700"/>
              </a:spcBef>
              <a:buChar char="▪"/>
              <a:defRPr sz="2928"/>
            </a:pPr>
            <a:r>
              <a:rPr b="1"/>
              <a:t>Vysoká:</a:t>
            </a:r>
            <a:r>
              <a:t> 6 – 30 mA (ochrana pred priamym dotykom).</a:t>
            </a:r>
          </a:p>
          <a:p>
            <a:pPr lvl="2" marL="1417701" indent="-774700" defTabSz="1487386">
              <a:spcBef>
                <a:spcPts val="2700"/>
              </a:spcBef>
              <a:buChar char="▪"/>
              <a:defRPr sz="2928"/>
            </a:pPr>
            <a:r>
              <a:rPr b="1"/>
              <a:t>Stredná:</a:t>
            </a:r>
            <a:r>
              <a:t> 100 – 1000 mA (ochrana pred požiarom).</a:t>
            </a:r>
          </a:p>
          <a:p>
            <a:pPr lvl="2" marL="1417701" indent="-774700" defTabSz="1487386">
              <a:spcBef>
                <a:spcPts val="2700"/>
              </a:spcBef>
              <a:buChar char="▪"/>
              <a:defRPr sz="2928"/>
            </a:pPr>
            <a:r>
              <a:rPr b="1"/>
              <a:t>Nízka:</a:t>
            </a:r>
            <a:r>
              <a:t> 3 – 30 A (ochrana zariadení).</a:t>
            </a:r>
          </a:p>
        </p:txBody>
      </p:sp>
      <p:sp>
        <p:nvSpPr>
          <p:cNvPr id="227" name="Čas vypnutia:…"/>
          <p:cNvSpPr txBox="1"/>
          <p:nvPr/>
        </p:nvSpPr>
        <p:spPr>
          <a:xfrm>
            <a:off x="12383010" y="3579331"/>
            <a:ext cx="10454868" cy="4860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1511770">
              <a:spcBef>
                <a:spcPts val="2700"/>
              </a:spcBef>
              <a:defRPr b="1" sz="2976"/>
            </a:pPr>
            <a:r>
              <a:t>Čas vypnutia:</a:t>
            </a:r>
          </a:p>
          <a:p>
            <a:pPr lvl="1" marL="1157477" indent="-787400" defTabSz="1511770">
              <a:spcBef>
                <a:spcPts val="2700"/>
              </a:spcBef>
              <a:buSzPct val="123000"/>
              <a:buFont typeface="Times Roman"/>
              <a:buChar char="◦"/>
              <a:defRPr sz="2976"/>
            </a:pPr>
            <a:r>
              <a:t>Bežné chrániče: </a:t>
            </a:r>
            <a:r>
              <a:rPr b="1"/>
              <a:t>10 – 30 ms</a:t>
            </a:r>
            <a:r>
              <a:t>.</a:t>
            </a:r>
          </a:p>
          <a:p>
            <a:pPr lvl="1" marL="1157477" indent="-787400" defTabSz="1511770">
              <a:spcBef>
                <a:spcPts val="2700"/>
              </a:spcBef>
              <a:buSzPct val="123000"/>
              <a:buFont typeface="Times Roman"/>
              <a:buChar char="◦"/>
              <a:defRPr sz="2976"/>
            </a:pPr>
            <a:r>
              <a:t>Typ G: minimálne oneskorenie (10 ms).</a:t>
            </a:r>
          </a:p>
          <a:p>
            <a:pPr lvl="1" marL="1157477" indent="-787400" defTabSz="1511770">
              <a:spcBef>
                <a:spcPts val="2700"/>
              </a:spcBef>
              <a:buSzPct val="123000"/>
              <a:buFont typeface="Times Roman"/>
              <a:buChar char="◦"/>
              <a:defRPr sz="2976"/>
            </a:pPr>
            <a:r>
              <a:t>Typ S (selektívne): oneskorenie (40 ms).</a:t>
            </a:r>
          </a:p>
          <a:p>
            <a:pPr defTabSz="1511770">
              <a:spcBef>
                <a:spcPts val="2700"/>
              </a:spcBef>
              <a:defRPr b="1" sz="2976"/>
            </a:pPr>
            <a:r>
              <a:t>Vypínacia schopnosť :</a:t>
            </a:r>
          </a:p>
          <a:p>
            <a:pPr lvl="1" marL="1157477" indent="-787400" defTabSz="1511770">
              <a:spcBef>
                <a:spcPts val="2700"/>
              </a:spcBef>
              <a:buSzPct val="123000"/>
              <a:buFont typeface="Times Roman"/>
              <a:buChar char="◦"/>
              <a:defRPr sz="2976"/>
            </a:pPr>
            <a:r>
              <a:t>Maximálny krátkodobý skratový prúd, ktorý chránič dokáže rozpoji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chéma zapojenia štvorpólového prúdového chraniča"/>
          <p:cNvSpPr txBox="1"/>
          <p:nvPr>
            <p:ph type="title"/>
          </p:nvPr>
        </p:nvSpPr>
        <p:spPr>
          <a:xfrm>
            <a:off x="1206500" y="1269999"/>
            <a:ext cx="9779000" cy="11176002"/>
          </a:xfrm>
          <a:prstGeom prst="rect">
            <a:avLst/>
          </a:prstGeom>
        </p:spPr>
        <p:txBody>
          <a:bodyPr anchor="ctr"/>
          <a:lstStyle/>
          <a:p>
            <a:pPr/>
            <a:r>
              <a:t>Schéma zapojenia štvorpólového prúdového chraniča</a:t>
            </a:r>
          </a:p>
        </p:txBody>
      </p:sp>
      <p:pic>
        <p:nvPicPr>
          <p:cNvPr id="230" name="Čiernobiela fotka tieňov na betónovej konštrukcii" descr="Čiernobiela fotka tieňov na betónovej konštrukcii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0912016" y="1431645"/>
            <a:ext cx="12182001" cy="108527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Ďakujem za pozornosť :)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Ďakujem za pozornosť :)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Zdroje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Zdroje:</a:t>
            </a:r>
          </a:p>
        </p:txBody>
      </p:sp>
      <p:sp>
        <p:nvSpPr>
          <p:cNvPr id="235" name="https://www.elektrolab.eu/blog/ez-v-kupelniach-umyvarnach-a-sprchach…"/>
          <p:cNvSpPr txBox="1"/>
          <p:nvPr>
            <p:ph type="body" idx="1"/>
          </p:nvPr>
        </p:nvSpPr>
        <p:spPr>
          <a:xfrm>
            <a:off x="1206500" y="3357017"/>
            <a:ext cx="21971000" cy="9147499"/>
          </a:xfrm>
          <a:prstGeom prst="rect">
            <a:avLst/>
          </a:prstGeom>
        </p:spPr>
        <p:txBody>
          <a:bodyPr/>
          <a:lstStyle/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3" invalidUrl="" action="" tgtFrame="" tooltip="" history="1" highlightClick="0" endSnd="0"/>
              </a:rPr>
              <a:t>https://www.elektrolab.eu/blog/ez-v-kupelniach-umyvarnach-a-sprchach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4" invalidUrl="" action="" tgtFrame="" tooltip="" history="1" highlightClick="0" endSnd="0"/>
              </a:rPr>
              <a:t>https://servisprofi.sk/elektroinstalacne-zony-instalacia-v-kupelni-a-prudove-chranice/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" invalidUrl="" action="ppaction://hlinkshowjump?jump=nextslide" tgtFrame="" tooltip="" history="1" highlightClick="0" endSnd="0"/>
              </a:rPr>
              <a:t>https://elektrika.cz/data/clanky/kupelne-klasifikacia-zon-v-priestoroch-s-vanou-alebo-sprchou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5" invalidUrl="" action="" tgtFrame="" tooltip="" history="1" highlightClick="0" endSnd="0"/>
              </a:rPr>
              <a:t>https://elektrika.cz/data/clanky/kupelne-instalacia-elektrickych-zariadeni-a-spotrebicov-v-jednotlivych-zonach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6" invalidUrl="" action="" tgtFrame="" tooltip="" history="1" highlightClick="0" endSnd="0"/>
              </a:rPr>
              <a:t>https://blesker.6f.sk/index.php?stranka=2prudovychranic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7" invalidUrl="" action="" tgtFrame="" tooltip="" history="1" highlightClick="0" endSnd="0"/>
              </a:rPr>
              <a:t>https://sk.wikipedia.org/wiki/Prúdový_chránič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8" invalidUrl="" action="" tgtFrame="" tooltip="" history="1" highlightClick="0" endSnd="0"/>
              </a:rPr>
              <a:t>https://akourobit.sk/ako-funguje-prudovy-chranic-princip-normy-vyuzitie/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9" invalidUrl="" action="" tgtFrame="" tooltip="" history="1" highlightClick="0" endSnd="0"/>
              </a:rPr>
              <a:t>https://diskuse.elektrika.cz/index.php/topic,38585.0.html/view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rPr u="sng">
                <a:hlinkClick r:id="rId10" invalidUrl="" action="" tgtFrame="" tooltip="" history="1" highlightClick="0" endSnd="0"/>
              </a:rPr>
              <a:t>https://sk.wikipedia.org/wiki/Napäťový_chránič</a:t>
            </a:r>
          </a:p>
          <a:p>
            <a:pPr marL="1029080" indent="-927100" defTabSz="1779987">
              <a:spcBef>
                <a:spcPts val="3200"/>
              </a:spcBef>
              <a:defRPr sz="3504"/>
            </a:pPr>
            <a:r>
              <a:t>Vlastné poznámky z hodiny CEQ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bsa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Obsah</a:t>
            </a:r>
          </a:p>
        </p:txBody>
      </p:sp>
      <p:sp>
        <p:nvSpPr>
          <p:cNvPr id="176" name="Napäťový chránič…"/>
          <p:cNvSpPr txBox="1"/>
          <p:nvPr>
            <p:ph type="body" sz="half" idx="1"/>
          </p:nvPr>
        </p:nvSpPr>
        <p:spPr>
          <a:xfrm>
            <a:off x="1206500" y="2767539"/>
            <a:ext cx="10244540" cy="9736977"/>
          </a:xfrm>
          <a:prstGeom prst="rect">
            <a:avLst/>
          </a:prstGeom>
        </p:spPr>
        <p:txBody>
          <a:bodyPr/>
          <a:lstStyle/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3" invalidUrl="" action="ppaction://hlinksldjump" tgtFrame="" tooltip="" history="1" highlightClick="0" endSnd="0"/>
              </a:rPr>
              <a:t>Napäťový chránič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4" invalidUrl="" action="ppaction://hlinksldjump" tgtFrame="" tooltip="" history="1" highlightClick="0" endSnd="0"/>
              </a:rPr>
              <a:t>Podmienky použitia napäťového chrániča I.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5" invalidUrl="" action="ppaction://hlinksldjump" tgtFrame="" tooltip="" history="1" highlightClick="0" endSnd="0"/>
              </a:rPr>
              <a:t>Podmienky použitia napäťového chrániča II.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6" invalidUrl="" action="ppaction://hlinksldjump" tgtFrame="" tooltip="" history="1" highlightClick="0" endSnd="0"/>
              </a:rPr>
              <a:t>Schéma zapojenia napäťového chrániča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7" invalidUrl="" action="ppaction://hlinksldjump" tgtFrame="" tooltip="" history="1" highlightClick="0" endSnd="0"/>
              </a:rPr>
              <a:t>Klasifikácia zón v priestoroch s vaňou alebo sprchou I.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8" invalidUrl="" action="ppaction://hlinksldjump" tgtFrame="" tooltip="" history="1" highlightClick="0" endSnd="0"/>
              </a:rPr>
              <a:t>Klasifikácia zón v priestoroch s vaňou alebo sprchou II.</a:t>
            </a:r>
          </a:p>
          <a:p>
            <a:pPr marL="1155953" indent="-1041400" defTabSz="1999437">
              <a:lnSpc>
                <a:spcPct val="90000"/>
              </a:lnSpc>
              <a:spcBef>
                <a:spcPts val="3600"/>
              </a:spcBef>
              <a:buSzPct val="123000"/>
              <a:buFont typeface="Times Roman"/>
              <a:buChar char="•"/>
              <a:defRPr spc="0" sz="3936"/>
            </a:pPr>
            <a:r>
              <a:rPr u="sng">
                <a:hlinkClick r:id="rId9" invalidUrl="" action="ppaction://hlinksldjump" tgtFrame="" tooltip="" history="1" highlightClick="0" endSnd="0"/>
              </a:rPr>
              <a:t>Inštalácia elektrických zariadení v zónach</a:t>
            </a:r>
          </a:p>
        </p:txBody>
      </p:sp>
      <p:sp>
        <p:nvSpPr>
          <p:cNvPr id="177" name="Elektrická inštalácia v umývacom priestore I.…"/>
          <p:cNvSpPr txBox="1"/>
          <p:nvPr/>
        </p:nvSpPr>
        <p:spPr>
          <a:xfrm>
            <a:off x="12725757" y="2767539"/>
            <a:ext cx="10244540" cy="973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0" invalidUrl="" action="ppaction://hlinksldjump" tgtFrame="" tooltip="" history="1" highlightClick="0" endSnd="0"/>
              </a:rPr>
              <a:t>Elektrická inštalácia v umývacom priestore I.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1" invalidUrl="" action="ppaction://hlinksldjump" tgtFrame="" tooltip="" history="1" highlightClick="0" endSnd="0"/>
              </a:rPr>
              <a:t>Elektrická inštalácia v umývacom priestore II.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2" invalidUrl="" action="ppaction://hlinksldjump" tgtFrame="" tooltip="" history="1" highlightClick="0" endSnd="0"/>
              </a:rPr>
              <a:t>Zaistenie bezpečnosti, ochrana pred zásahom elektrickým prúdom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3" invalidUrl="" action="ppaction://hlinksldjump" tgtFrame="" tooltip="" history="1" highlightClick="0" endSnd="0"/>
              </a:rPr>
              <a:t>Prúdový chránič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4" invalidUrl="" action="ppaction://hlinksldjump" tgtFrame="" tooltip="" history="1" highlightClick="0" endSnd="0"/>
              </a:rPr>
              <a:t>Typy prúdových chráničov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5" invalidUrl="" action="ppaction://hlinksldjump" tgtFrame="" tooltip="" history="1" highlightClick="0" endSnd="0"/>
              </a:rPr>
              <a:t>Parametre prúdových chráničov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6" invalidUrl="" action="ppaction://hlinksldjump" tgtFrame="" tooltip="" history="1" highlightClick="0" endSnd="0"/>
              </a:rPr>
              <a:t>Schéma zapojenia štvorpólového prúdového chraniča</a:t>
            </a:r>
          </a:p>
          <a:p>
            <a:pPr marL="1141857" indent="-1028700" defTabSz="1975054">
              <a:spcBef>
                <a:spcPts val="3600"/>
              </a:spcBef>
              <a:buSzPct val="123000"/>
              <a:buFont typeface="Times Roman"/>
              <a:buChar char="•"/>
              <a:defRPr sz="3888"/>
            </a:pPr>
            <a:r>
              <a:rPr u="sng">
                <a:hlinkClick r:id="rId17" invalidUrl="" action="ppaction://hlinksldjump" tgtFrame="" tooltip="" history="1" highlightClick="0" endSnd="0"/>
              </a:rPr>
              <a:t>Zdroje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Mechanický spínací prístroj určený na zapínanie, vedenie a vypínanie prúdu pri normálnych pracovných podmienkach.…"/>
          <p:cNvSpPr txBox="1"/>
          <p:nvPr>
            <p:ph type="body" sz="half" idx="1"/>
          </p:nvPr>
        </p:nvSpPr>
        <p:spPr>
          <a:xfrm>
            <a:off x="1108572" y="3646401"/>
            <a:ext cx="10698029" cy="9168219"/>
          </a:xfrm>
          <a:prstGeom prst="rect">
            <a:avLst/>
          </a:prstGeom>
        </p:spPr>
        <p:txBody>
          <a:bodyPr/>
          <a:lstStyle/>
          <a:p>
            <a:pPr/>
            <a:r>
              <a:t>Mechanický spínací prístroj určený na zapínanie, vedenie a vypínanie prúdu pri normálnych pracovných podmienkach.</a:t>
            </a:r>
          </a:p>
          <a:p>
            <a:pPr/>
            <a:r>
              <a:t>Funkcia: Rozpojenie kontaktov pri prekročení stanoveného dotykového napätia na neživých častiach so zaručeným časom vypnutia 0,2 s</a:t>
            </a:r>
          </a:p>
        </p:txBody>
      </p:sp>
      <p:pic>
        <p:nvPicPr>
          <p:cNvPr id="180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228175" y="1263649"/>
            <a:ext cx="10849650" cy="11188701"/>
          </a:xfrm>
          <a:prstGeom prst="rect">
            <a:avLst/>
          </a:prstGeom>
        </p:spPr>
      </p:pic>
      <p:sp>
        <p:nvSpPr>
          <p:cNvPr id="181" name="Napäťový chránič"/>
          <p:cNvSpPr txBox="1"/>
          <p:nvPr/>
        </p:nvSpPr>
        <p:spPr>
          <a:xfrm>
            <a:off x="1206500" y="952500"/>
            <a:ext cx="9779000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1828754">
              <a:lnSpc>
                <a:spcPct val="80000"/>
              </a:lnSpc>
              <a:spcBef>
                <a:spcPts val="0"/>
              </a:spcBef>
              <a:defRPr b="1" spc="-174" sz="8700"/>
            </a:lvl1pPr>
          </a:lstStyle>
          <a:p>
            <a:pPr/>
            <a:r>
              <a:t>Napäťový chránič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odmienky použitia napäťového chrániča I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Podmienky použitia napäťového chrániča I.</a:t>
            </a:r>
          </a:p>
        </p:txBody>
      </p:sp>
      <p:sp>
        <p:nvSpPr>
          <p:cNvPr id="184" name="Musí vypnúť pri prekročení dovoleného dotykového napätia na neživých častiach.…"/>
          <p:cNvSpPr txBox="1"/>
          <p:nvPr>
            <p:ph type="body" idx="1"/>
          </p:nvPr>
        </p:nvSpPr>
        <p:spPr>
          <a:xfrm>
            <a:off x="1206499" y="2909394"/>
            <a:ext cx="21390894" cy="10496897"/>
          </a:xfrm>
          <a:prstGeom prst="rect">
            <a:avLst/>
          </a:prstGeom>
        </p:spPr>
        <p:txBody>
          <a:bodyPr/>
          <a:lstStyle/>
          <a:p>
            <a:pPr marL="0" indent="0" defTabSz="2365188">
              <a:spcBef>
                <a:spcPts val="4300"/>
              </a:spcBef>
              <a:buSzTx/>
              <a:buFontTx/>
              <a:buNone/>
              <a:defRPr sz="4656"/>
            </a:pPr>
            <a:r>
              <a:t>Musí vypnúť pri prekročení dovoleného dotykového napätia na neživých častiach.</a:t>
            </a:r>
          </a:p>
          <a:p>
            <a:pPr marL="0" indent="0" defTabSz="2365188">
              <a:spcBef>
                <a:spcPts val="4300"/>
              </a:spcBef>
              <a:buSzTx/>
              <a:buFontTx/>
              <a:buNone/>
              <a:defRPr b="1" sz="4656"/>
            </a:pPr>
            <a:r>
              <a:t>Zapojenie vypínacej cievky:</a:t>
            </a:r>
          </a:p>
          <a:p>
            <a:pPr marL="1367409" indent="-1231900" defTabSz="2365188">
              <a:spcBef>
                <a:spcPts val="4300"/>
              </a:spcBef>
              <a:defRPr sz="4656"/>
            </a:pPr>
            <a:r>
              <a:t>Jeden pól pripojený na chránenú časť.</a:t>
            </a:r>
          </a:p>
          <a:p>
            <a:pPr marL="1367409" indent="-1231900" defTabSz="2365188">
              <a:spcBef>
                <a:spcPts val="4300"/>
              </a:spcBef>
              <a:defRPr sz="4656"/>
            </a:pPr>
            <a:r>
              <a:t>Druhý pól pripojený k izolovane uloženému uzemňovaciemu vodiču spojenému s uzemňovačom chrániča.</a:t>
            </a:r>
          </a:p>
          <a:p>
            <a:pPr marL="0" indent="0" defTabSz="2365188">
              <a:spcBef>
                <a:spcPts val="4300"/>
              </a:spcBef>
              <a:buSzTx/>
              <a:buFontTx/>
              <a:buNone/>
              <a:defRPr sz="4656"/>
            </a:pPr>
            <a:r>
              <a:rPr b="1"/>
              <a:t>Vypínanie všetkých vodičov</a:t>
            </a:r>
            <a:r>
              <a:t> s napätím alebo vodičov, na ktorých môže vzniknúť napätie, so zaručeným časom vypnutia 0,2 s.</a:t>
            </a:r>
          </a:p>
          <a:p>
            <a:pPr marL="0" indent="0" defTabSz="2365188">
              <a:spcBef>
                <a:spcPts val="4300"/>
              </a:spcBef>
              <a:buSzTx/>
              <a:buFontTx/>
              <a:buNone/>
              <a:defRPr b="1" sz="4656"/>
            </a:pPr>
            <a:r>
              <a:t>Izolácia uzemňovacieho vodiča:</a:t>
            </a:r>
          </a:p>
          <a:p>
            <a:pPr marL="1367409" indent="-1231900" defTabSz="2365188">
              <a:spcBef>
                <a:spcPts val="4300"/>
              </a:spcBef>
              <a:defRPr sz="4656"/>
            </a:pPr>
            <a:r>
              <a:t>Musí byť izolovaný od ochranného vodiča a všetkých vodivých častí spojených s chrániteľnou časťou.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odmienky použitia napäťového chrániča II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Podmienky použitia napäťového chrániča II.</a:t>
            </a:r>
          </a:p>
        </p:txBody>
      </p:sp>
      <p:sp>
        <p:nvSpPr>
          <p:cNvPr id="187" name="Uzemňovač chrániča:…"/>
          <p:cNvSpPr txBox="1"/>
          <p:nvPr>
            <p:ph type="body" idx="1"/>
          </p:nvPr>
        </p:nvSpPr>
        <p:spPr>
          <a:xfrm>
            <a:off x="1206500" y="2779832"/>
            <a:ext cx="21971000" cy="9724684"/>
          </a:xfrm>
          <a:prstGeom prst="rect">
            <a:avLst/>
          </a:prstGeom>
        </p:spPr>
        <p:txBody>
          <a:bodyPr/>
          <a:lstStyle/>
          <a:p>
            <a:pPr marL="0" indent="0" defTabSz="2340805">
              <a:spcBef>
                <a:spcPts val="4300"/>
              </a:spcBef>
              <a:buSzTx/>
              <a:buFontTx/>
              <a:buNone/>
              <a:defRPr b="1" sz="4608"/>
            </a:pPr>
            <a:r>
              <a:t>Uzemňovač chrániča:</a:t>
            </a:r>
          </a:p>
          <a:p>
            <a:pPr marL="1353311" indent="-1219200" defTabSz="2340805">
              <a:spcBef>
                <a:spcPts val="4300"/>
              </a:spcBef>
              <a:defRPr sz="4608"/>
            </a:pPr>
            <a:r>
              <a:t>Samostatný, mimo zónu iných uzemňovačov (minimálne 15 m).</a:t>
            </a:r>
          </a:p>
          <a:p>
            <a:pPr marL="1353311" indent="-1219200" defTabSz="2340805">
              <a:spcBef>
                <a:spcPts val="4300"/>
              </a:spcBef>
              <a:defRPr sz="4608"/>
            </a:pPr>
            <a:r>
              <a:t>Odpor uzemnenia nesmie byť väčší ako 200 Ω.</a:t>
            </a:r>
          </a:p>
          <a:p>
            <a:pPr marL="0" indent="0" defTabSz="2340805">
              <a:spcBef>
                <a:spcPts val="4300"/>
              </a:spcBef>
              <a:buSzTx/>
              <a:buFontTx/>
              <a:buNone/>
              <a:defRPr b="1" sz="4608"/>
            </a:pPr>
            <a:r>
              <a:t>Kontrola a skúška:</a:t>
            </a:r>
          </a:p>
          <a:p>
            <a:pPr marL="1353311" indent="-1219200" defTabSz="2340805">
              <a:spcBef>
                <a:spcPts val="4300"/>
              </a:spcBef>
              <a:defRPr sz="4608"/>
            </a:pPr>
            <a:r>
              <a:t>Ochrana musí byť otestovaná pred uvedením do prevádzky.</a:t>
            </a:r>
          </a:p>
          <a:p>
            <a:pPr marL="1353311" indent="-1219200" defTabSz="2340805">
              <a:spcBef>
                <a:spcPts val="4300"/>
              </a:spcBef>
              <a:defRPr sz="4608"/>
            </a:pPr>
            <a:r>
              <a:t>Pravidelné kontroly v predpísaných lehotách.</a:t>
            </a:r>
          </a:p>
          <a:p>
            <a:pPr marL="0" indent="0" defTabSz="2340805">
              <a:spcBef>
                <a:spcPts val="4300"/>
              </a:spcBef>
              <a:buSzTx/>
              <a:buFontTx/>
              <a:buNone/>
              <a:defRPr b="1" sz="4608"/>
            </a:pPr>
            <a:r>
              <a:t>Obmedzenia:</a:t>
            </a:r>
          </a:p>
          <a:p>
            <a:pPr marL="1353311" indent="-1219200" defTabSz="2340805">
              <a:spcBef>
                <a:spcPts val="4300"/>
              </a:spcBef>
              <a:defRPr sz="4608"/>
            </a:pPr>
            <a:r>
              <a:t>Nesmie sa používať v inštaláciách s menším prechodovým zemným odporom, ako je inštalácia s uzemneným neutrálnym bodom zdroja.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chéma zapojenia…"/>
          <p:cNvSpPr txBox="1"/>
          <p:nvPr>
            <p:ph type="title"/>
          </p:nvPr>
        </p:nvSpPr>
        <p:spPr>
          <a:xfrm>
            <a:off x="1206500" y="1270000"/>
            <a:ext cx="9779000" cy="11176000"/>
          </a:xfrm>
          <a:prstGeom prst="rect">
            <a:avLst/>
          </a:prstGeom>
        </p:spPr>
        <p:txBody>
          <a:bodyPr anchor="ctr"/>
          <a:lstStyle/>
          <a:p>
            <a:pPr/>
            <a:r>
              <a:t>Schéma zapojenia</a:t>
            </a:r>
          </a:p>
          <a:p>
            <a:pPr/>
            <a:r>
              <a:t>napäťového chrániča</a:t>
            </a:r>
          </a:p>
        </p:txBody>
      </p:sp>
      <p:pic>
        <p:nvPicPr>
          <p:cNvPr id="190" name="Čiernobiela fotka tieňov na betónovej konštrukcii" descr="Čiernobiela fotka tieňov na betónovej konštrukcii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175926" y="2794933"/>
            <a:ext cx="10921713" cy="86484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Klasifikácia zón v priestoroch s vaňou alebo sprchou I."/>
          <p:cNvSpPr txBox="1"/>
          <p:nvPr>
            <p:ph type="title"/>
          </p:nvPr>
        </p:nvSpPr>
        <p:spPr>
          <a:xfrm>
            <a:off x="1206500" y="952499"/>
            <a:ext cx="9779000" cy="1708738"/>
          </a:xfrm>
          <a:prstGeom prst="rect">
            <a:avLst/>
          </a:prstGeom>
        </p:spPr>
        <p:txBody>
          <a:bodyPr/>
          <a:lstStyle>
            <a:lvl1pPr defTabSz="1170402">
              <a:defRPr spc="-111" sz="5568"/>
            </a:lvl1pPr>
          </a:lstStyle>
          <a:p>
            <a:pPr/>
            <a:r>
              <a:t>Klasifikácia zón v priestoroch s vaňou alebo sprchou I.</a:t>
            </a:r>
          </a:p>
        </p:txBody>
      </p:sp>
      <p:sp>
        <p:nvSpPr>
          <p:cNvPr id="193" name="Zóna 0:…"/>
          <p:cNvSpPr txBox="1"/>
          <p:nvPr>
            <p:ph type="body" sz="half" idx="1"/>
          </p:nvPr>
        </p:nvSpPr>
        <p:spPr>
          <a:xfrm>
            <a:off x="1206500" y="2976209"/>
            <a:ext cx="9779000" cy="9528307"/>
          </a:xfrm>
          <a:prstGeom prst="rect">
            <a:avLst/>
          </a:prstGeom>
        </p:spPr>
        <p:txBody>
          <a:bodyPr/>
          <a:lstStyle/>
          <a:p>
            <a:pPr marL="0" indent="0" defTabSz="1877520">
              <a:spcBef>
                <a:spcPts val="3400"/>
              </a:spcBef>
              <a:buSzTx/>
              <a:buFontTx/>
              <a:buNone/>
              <a:defRPr b="1" sz="3696"/>
            </a:pPr>
            <a:r>
              <a:t>Zóna 0:</a:t>
            </a:r>
          </a:p>
          <a:p>
            <a:pPr marL="1085469" indent="-977900" defTabSz="1877520">
              <a:spcBef>
                <a:spcPts val="3400"/>
              </a:spcBef>
              <a:defRPr sz="3696"/>
            </a:pPr>
            <a:r>
              <a:t>Priestor vo vnútri kúpacej alebo sprchovacej vane.</a:t>
            </a:r>
          </a:p>
          <a:p>
            <a:pPr marL="1085469" indent="-977900" defTabSz="1877520">
              <a:spcBef>
                <a:spcPts val="3400"/>
              </a:spcBef>
              <a:defRPr sz="3696"/>
            </a:pPr>
            <a:r>
              <a:t>Pri sprchách bez vane: Rovinná plocha 10 cm nad podlahou s rovnakou plochou ako zóna 1.</a:t>
            </a:r>
          </a:p>
          <a:p>
            <a:pPr marL="0" indent="0" defTabSz="1877520">
              <a:spcBef>
                <a:spcPts val="3400"/>
              </a:spcBef>
              <a:buSzTx/>
              <a:buFontTx/>
              <a:buNone/>
              <a:defRPr b="1" sz="3696"/>
            </a:pPr>
            <a:r>
              <a:t>Zóna 1:</a:t>
            </a:r>
          </a:p>
          <a:p>
            <a:pPr marL="1085469" indent="-977900" defTabSz="1877520">
              <a:spcBef>
                <a:spcPts val="3400"/>
              </a:spcBef>
              <a:defRPr sz="3696"/>
            </a:pPr>
            <a:r>
              <a:t>Priestor od podlahy do výšky 225 cm, ohraničený pôdorysom vane.</a:t>
            </a:r>
          </a:p>
          <a:p>
            <a:pPr marL="1085469" indent="-977900" defTabSz="1877520">
              <a:spcBef>
                <a:spcPts val="3400"/>
              </a:spcBef>
              <a:defRPr sz="3696"/>
            </a:pPr>
            <a:r>
              <a:t>Pri sprchách bez vane: Vertikálna plocha vo vzdialenosti 120 cm od pevne namontovanej hlavice.</a:t>
            </a:r>
          </a:p>
        </p:txBody>
      </p:sp>
      <p:pic>
        <p:nvPicPr>
          <p:cNvPr id="194" name="Čiernobiela fotka tieňov na betónovej konštrukcii" descr="Čiernobiela fotka tieňov na betónovej konštrukcii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192000" y="2615223"/>
            <a:ext cx="10922000" cy="84855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Klasifikácia zón v priestoroch s vaňou alebo sprchou II."/>
          <p:cNvSpPr txBox="1"/>
          <p:nvPr>
            <p:ph type="title"/>
          </p:nvPr>
        </p:nvSpPr>
        <p:spPr>
          <a:xfrm>
            <a:off x="1206500" y="952499"/>
            <a:ext cx="9779000" cy="2137873"/>
          </a:xfrm>
          <a:prstGeom prst="rect">
            <a:avLst/>
          </a:prstGeom>
        </p:spPr>
        <p:txBody>
          <a:bodyPr/>
          <a:lstStyle>
            <a:lvl1pPr defTabSz="1170402">
              <a:defRPr spc="-111" sz="5568"/>
            </a:lvl1pPr>
          </a:lstStyle>
          <a:p>
            <a:pPr/>
            <a:r>
              <a:t>Klasifikácia zón v priestoroch s vaňou alebo sprchou II.</a:t>
            </a:r>
          </a:p>
        </p:txBody>
      </p:sp>
      <p:sp>
        <p:nvSpPr>
          <p:cNvPr id="197" name="Zóna 2:…"/>
          <p:cNvSpPr txBox="1"/>
          <p:nvPr>
            <p:ph type="body" sz="half" idx="1"/>
          </p:nvPr>
        </p:nvSpPr>
        <p:spPr>
          <a:xfrm>
            <a:off x="1187777" y="3187621"/>
            <a:ext cx="9779001" cy="92800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b="1"/>
            </a:pPr>
            <a:r>
              <a:t>Zóna 2:</a:t>
            </a:r>
          </a:p>
          <a:p>
            <a:pPr/>
            <a:r>
              <a:t>Priestor obklopujúci zónu 1 v šírke 60 cm a výške 225 cm.</a:t>
            </a:r>
          </a:p>
          <a:p>
            <a:pPr/>
            <a:r>
              <a:t>Ak je strop vyšší ako 225 cm, zóna 2 pokračuje až k stropu.</a:t>
            </a:r>
          </a:p>
          <a:p>
            <a:pPr marL="0" indent="0">
              <a:buSzTx/>
              <a:buFontTx/>
              <a:buNone/>
              <a:defRPr b="1"/>
            </a:pPr>
            <a:r>
              <a:t>Priestor mimo zón:</a:t>
            </a:r>
          </a:p>
          <a:p>
            <a:pPr/>
            <a:r>
              <a:t>Oblasť za hranicou zóny 2, do výšky 300 cm.</a:t>
            </a:r>
          </a:p>
        </p:txBody>
      </p:sp>
      <p:pic>
        <p:nvPicPr>
          <p:cNvPr id="198" name="Detailná čiernobiela fotka budovy so zložitou architektúrou" descr="Detailná čiernobiela fotka budovy so zložitou architektúrou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192000" y="2431947"/>
            <a:ext cx="10922000" cy="88521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Inštalácia elektrických zariadení v zón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28754">
              <a:defRPr spc="-174" sz="8700"/>
            </a:lvl1pPr>
          </a:lstStyle>
          <a:p>
            <a:pPr/>
            <a:r>
              <a:t>Inštalácia elektrických zariadení v zónach</a:t>
            </a:r>
          </a:p>
        </p:txBody>
      </p:sp>
      <p:sp>
        <p:nvSpPr>
          <p:cNvPr id="201" name="Zóna 0:…"/>
          <p:cNvSpPr txBox="1"/>
          <p:nvPr>
            <p:ph type="body" idx="1"/>
          </p:nvPr>
        </p:nvSpPr>
        <p:spPr>
          <a:xfrm>
            <a:off x="1206500" y="2608470"/>
            <a:ext cx="21971000" cy="10598626"/>
          </a:xfrm>
          <a:prstGeom prst="rect">
            <a:avLst/>
          </a:prstGeom>
        </p:spPr>
        <p:txBody>
          <a:bodyPr/>
          <a:lstStyle/>
          <a:p>
            <a:pPr marL="0" indent="0" defTabSz="1511770">
              <a:spcBef>
                <a:spcPts val="2700"/>
              </a:spcBef>
              <a:buSzTx/>
              <a:buFontTx/>
              <a:buNone/>
              <a:defRPr b="1" sz="2976"/>
            </a:pPr>
            <a:r>
              <a:t>Zóna 0:</a:t>
            </a:r>
          </a:p>
          <a:p>
            <a:pPr lvl="1" marL="1157477" indent="-787400" defTabSz="1511770">
              <a:spcBef>
                <a:spcPts val="2700"/>
              </a:spcBef>
              <a:defRPr sz="2976"/>
            </a:pPr>
            <a:r>
              <a:t>Zakázané: Spínače, ovládače, riadiace zariadenia.</a:t>
            </a:r>
          </a:p>
          <a:p>
            <a:pPr lvl="1" marL="1157477" indent="-787400" defTabSz="1511770">
              <a:spcBef>
                <a:spcPts val="2700"/>
              </a:spcBef>
              <a:defRPr sz="2976"/>
            </a:pPr>
            <a:r>
              <a:t>Povolené: Elektrické spotrebiče, ak: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Sú vhodné podľa pokynov výrobcu.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Sú pevne pripojené, chránené SELV (AC ≤ 12 V, DC ≤ 30 V).</a:t>
            </a:r>
          </a:p>
          <a:p>
            <a:pPr marL="0" indent="0" defTabSz="1511770">
              <a:spcBef>
                <a:spcPts val="2700"/>
              </a:spcBef>
              <a:buSzTx/>
              <a:buFontTx/>
              <a:buNone/>
              <a:defRPr b="1" sz="2976"/>
            </a:pPr>
            <a:r>
              <a:t>Zóna 1:</a:t>
            </a:r>
          </a:p>
          <a:p>
            <a:pPr lvl="1" marL="1157477" indent="-787400" defTabSz="1511770">
              <a:spcBef>
                <a:spcPts val="2700"/>
              </a:spcBef>
              <a:defRPr sz="2976"/>
            </a:pPr>
            <a:r>
              <a:t>Povolené: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Elektroinštalačné krabice pre spotrebiče zón 0 a 1.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Zásuvky chránené SELV/PELV (AC ≤ 25 V, DC ≤ 60 V).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Pevne pripojené spotrebiče, ako sú vírivé vane, sprchové čerpadlá, ventilátory, sušiče uterákov, chránené SELV/PELV.</a:t>
            </a:r>
          </a:p>
          <a:p>
            <a:pPr marL="0" indent="0" defTabSz="1511770">
              <a:spcBef>
                <a:spcPts val="2700"/>
              </a:spcBef>
              <a:buSzTx/>
              <a:buFontTx/>
              <a:buNone/>
              <a:defRPr b="1" sz="2976"/>
            </a:pPr>
            <a:r>
              <a:t>Zóna 2:</a:t>
            </a:r>
          </a:p>
          <a:p>
            <a:pPr lvl="1" marL="1157477" indent="-787400" defTabSz="1511770">
              <a:spcBef>
                <a:spcPts val="2700"/>
              </a:spcBef>
              <a:defRPr sz="2976"/>
            </a:pPr>
            <a:r>
              <a:t>Povolené: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Elektroinštalačné spínače a zásuvky chránené SELV/PELV.</a:t>
            </a:r>
          </a:p>
          <a:p>
            <a:pPr lvl="2" marL="1440941" indent="-787400" defTabSz="1511770">
              <a:spcBef>
                <a:spcPts val="2700"/>
              </a:spcBef>
              <a:buChar char="▪"/>
              <a:defRPr sz="2976"/>
            </a:pPr>
            <a:r>
              <a:t>Svietidlá, ventilátory a výhrevné zariadenia chránené prúdovým chráničom (RCD) ≤ 30 mA.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